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2148" y="13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-4786"/>
            <a:ext cx="6858000" cy="9148786"/>
          </a:xfrm>
          <a:prstGeom prst="rect">
            <a:avLst/>
          </a:prstGeom>
          <a:solidFill>
            <a:schemeClr val="accent3">
              <a:lumMod val="40000"/>
              <a:lumOff val="60000"/>
              <a:alpha val="22000"/>
            </a:schemeClr>
          </a:solidFill>
          <a:ln w="41275"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11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2656" y="251520"/>
            <a:ext cx="6264696" cy="256993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349E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УВАЖАЕМЫЕ ГРАЖДАНЕ Республики Беларусь, </a:t>
            </a:r>
            <a:endParaRPr lang="en-US" sz="1400" b="1" dirty="0" smtClean="0">
              <a:solidFill>
                <a:srgbClr val="349E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349E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осуществляющие </a:t>
            </a:r>
            <a:r>
              <a:rPr lang="ru-RU" sz="1400" b="1" dirty="0">
                <a:solidFill>
                  <a:srgbClr val="349E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ведение личных подсобных хозяйств, деятельность по производству, переработке и реализации сельскохозяйственной продукции, произведенной вами на находящемся на территории Республики Беларусь </a:t>
            </a:r>
            <a:endParaRPr lang="en-US" sz="1400" b="1" dirty="0" smtClean="0">
              <a:solidFill>
                <a:srgbClr val="349E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349E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земельных </a:t>
            </a:r>
            <a:r>
              <a:rPr lang="ru-RU" sz="1400" b="1" dirty="0">
                <a:solidFill>
                  <a:srgbClr val="349E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участках</a:t>
            </a:r>
          </a:p>
          <a:p>
            <a:pPr algn="ctr">
              <a:spcBef>
                <a:spcPts val="600"/>
              </a:spcBef>
            </a:pPr>
            <a:r>
              <a:rPr lang="ru-RU" dirty="0"/>
              <a:t>ВЫ ВПРАВЕ В ДОБРОВОЛЬНОМ ПОРЯДКЕ УПЛАЧИВАТЬ ВЗНОСЫ В ФОНД СОЦИАЛЬНОЙ ЗАЩИТЫ НАСЕЛЕНИЯ ДЛЯ ФОРМИРОВАНИЯ СТРАХОВОГО СТАЖА </a:t>
            </a:r>
            <a:endParaRPr lang="en-US" dirty="0"/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С ДАТЫ ПОСТАНОВКИ НА УЧЕТ В ОРГАНАХ ФОНДА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6632" y="8194466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0948F"/>
                </a:solidFill>
              </a:rPr>
              <a:t>ПЛАНИРУЙТЕ СВОЕ ПЕНСИОННОЕ БУДУЩЕЕ УЖЕ СЕГОДНЯ!</a:t>
            </a:r>
            <a:endParaRPr lang="ru-RU" dirty="0">
              <a:solidFill>
                <a:srgbClr val="30948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59446" y="3086254"/>
            <a:ext cx="2811116" cy="26161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ЭТОГО НЕОБХОДИМО: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4664" y="6792036"/>
            <a:ext cx="2808312" cy="938719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ОБЯЗАТЕЛЬНЫЕ СТРАХОВЫЕ ВЗНОСЫ УПЛАЧИВАЮТСЯ В ТЕЧЕНИИ ОТЧЕТНОГО ГОДА, НО НЕ ПОЗДНЕЕ 1 </a:t>
            </a:r>
            <a:r>
              <a:rPr lang="ru-RU" sz="1100" dirty="0">
                <a:solidFill>
                  <a:srgbClr val="24242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МАРТА ГОДА, СЛЕДУЮЩЕГО ЗА ОТЧЕТНЫМ</a:t>
            </a:r>
            <a:endParaRPr lang="ru-RU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65004" y="6792035"/>
            <a:ext cx="2995761" cy="939600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МИНИМАЛЬНАЯ СУММА ВЗНОСОВ - 29% ОТ МИНИМАЛЬНОЙ ЗАРАБОТНОЙ ПЛАТЫ ДЛЯ ФОРМИРОВАНИЯ СТРАХОВОГО СТАЖА ЗА 1 МЕСЯЦ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08720" y="5433480"/>
            <a:ext cx="5112568" cy="9720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ПОСТАНОВКИ НА УЧЕТ НЕОБХОДИМО</a:t>
            </a:r>
          </a:p>
          <a:p>
            <a:pPr algn="ctr"/>
            <a:r>
              <a:rPr lang="ru-RU" sz="1100" b="1" dirty="0" err="1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ЗАЯВЛЕНИЕ+СПРАВКА</a:t>
            </a:r>
            <a:r>
              <a:rPr lang="ru-RU" sz="1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ПОДТВЕРЖДАЮЩАЯ, ЧТО РЕАЛИЗУЕМАЯ ПРОДУКЦИЯ ВЫРАЩЕНА (ПРОИЗВЕДЕНА) </a:t>
            </a:r>
          </a:p>
          <a:p>
            <a:pPr algn="ctr"/>
            <a:r>
              <a:rPr lang="ru-RU" sz="11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ЗЕМЕЛЬНОМ УЧАСТКЕ, НАХОДЯЩЕМСЯ НА ТЕРРИТОРИИ РЕСПУБЛИКИ БЕЛАРУСЬ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6692" y="3629506"/>
            <a:ext cx="5616624" cy="14465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1.УСТАНОВИТЬ МОБИЛЬНОЕ ПРИЛОЖЕНИЕ «ФСЗН» НА СВОЙ МОБИЛЬНЫЙ ТЕЛЕФОН.</a:t>
            </a:r>
          </a:p>
          <a:p>
            <a:pPr algn="ctr"/>
            <a:r>
              <a:rPr lang="ru-RU" sz="1100" dirty="0"/>
              <a:t>2.ЗАРЕГИСТРИРОВАТЬСЯ В ПРИЛОЖЕНИИ «ФСЗН» ИЛИ ЛИЧНОМ КАБИНЕТЕ ЗАСТРАХОВАННОГО ЛИЦА НА КОРПОРАТИВНОМ ПОРТАЛЕ ФОНДА СОЦИАЛЬНОЙ ЗАЩИТЫ НАСЕЛЕНИЯ В ГЛОБАЛЬНОЙ КОМПЬЮТЕРНОЙ СЕТИ ИНТЕРНЕТ.</a:t>
            </a:r>
          </a:p>
          <a:p>
            <a:pPr algn="ctr"/>
            <a:r>
              <a:rPr lang="ru-RU" sz="1100" dirty="0"/>
              <a:t>3. ПЕРЕЙТИ В РАЗДЕЛ «ПОСТАНОВКА (СНЯТИЕ) НА УЧЕТ ДЛЯ САМОСТОЯТЕЛЬНОЙ УПЛАТЫ ВЗНОСОВ».</a:t>
            </a:r>
          </a:p>
          <a:p>
            <a:pPr algn="ctr"/>
            <a:r>
              <a:rPr lang="ru-RU" sz="1100" dirty="0"/>
              <a:t>4. НА СТРАНИЦЕ ПРОСМОТРА СПИСКА СООБЩЕНИЙ НАЖАТЬ </a:t>
            </a:r>
          </a:p>
          <a:p>
            <a:pPr algn="ctr"/>
            <a:r>
              <a:rPr lang="ru-RU" sz="1100" dirty="0"/>
              <a:t>НА КНОПКУ «ПОДАТЬ НОВОЕ ЗАЯВЛЕНИЕ»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8640" y="179512"/>
            <a:ext cx="6480720" cy="8640000"/>
          </a:xfrm>
          <a:prstGeom prst="rect">
            <a:avLst/>
          </a:prstGeom>
          <a:solidFill>
            <a:schemeClr val="bg1">
              <a:lumMod val="95000"/>
              <a:alpha val="8000"/>
            </a:schemeClr>
          </a:solidFill>
          <a:ln w="412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1138839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194</Words>
  <Application>Microsoft Office PowerPoint</Application>
  <PresentationFormat>Экран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Сивакова Ирина Викторовна</dc:creator>
  <cp:lastModifiedBy>Денисова Тамара Ивановна</cp:lastModifiedBy>
  <cp:revision>32</cp:revision>
  <dcterms:created xsi:type="dcterms:W3CDTF">2026-03-06T11:06:15Z</dcterms:created>
  <dcterms:modified xsi:type="dcterms:W3CDTF">2026-07-09T14:12:42Z</dcterms:modified>
</cp:coreProperties>
</file>