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2" r:id="rId4"/>
    <p:sldId id="263" r:id="rId5"/>
    <p:sldId id="264" r:id="rId6"/>
    <p:sldId id="265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87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D24666-2AB8-3034-E73A-C9EF556468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81F036D-FA2D-5ECC-1D98-633EF577E2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A3D2A33-E4A8-6681-BD4A-1E70AD3686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2B300-84A1-477C-865E-87DC59636A8B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D0E18B5-ED9A-5F01-1033-002C874A53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6A39860-E8BB-5A81-5742-5D4C1DD9E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A1884-3EFD-4D1A-8D38-F045E74550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38674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6FCD8E-810D-3C0B-AF00-FE57BB510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EFBB9B2-20E6-5B76-7EC7-2C8B8C9DB2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7EB6A7F-7574-968A-795F-EE6E88DB44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2B300-84A1-477C-865E-87DC59636A8B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A2AB547-37F6-9D89-4461-F12FFB839B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7E7F753-6E2F-134A-1F22-27D42C1560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A1884-3EFD-4D1A-8D38-F045E74550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02720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A8342B-2EBC-E971-7A81-800CD51768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0288EB5-71EA-6539-3581-F694CBB3A5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CDD7762-9502-EC62-80A0-ED8A6BC8AC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2B300-84A1-477C-865E-87DC59636A8B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5EB06CB-37A0-27DD-975A-85271BB5CE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7C64A94-94FE-5A2B-C41C-5DF6320FA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A1884-3EFD-4D1A-8D38-F045E74550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98051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CD3AED-5923-4769-6B0E-074DD38E86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1386BB1-BE51-E811-F782-B772F184B5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B315A4E-3E76-1563-88B1-F076B89290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77017B2-FA8E-BF8D-F618-60D6E1539A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2B300-84A1-477C-865E-87DC59636A8B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FBAC1CB-81FB-49BF-FCED-B335DCB2E7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E5B76BC-C0F9-430B-8942-7824B8ABB4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A1884-3EFD-4D1A-8D38-F045E74550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23666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F2B48E-5B09-0ED3-C91F-B6BB7B69DF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E0A17DD-96F0-6641-8382-02EE3BCB1B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BA6C5FA-825C-0FAC-C390-9F5F482EAB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0B35AFE0-DA6B-CB81-A129-B94350C48F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E9E61BF-1891-490D-B8B8-6B61F644D5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1E1A5584-6F0F-BF29-2B5A-1CAFB23B91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2B300-84A1-477C-865E-87DC59636A8B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27B9D4D4-A6B8-2FEB-C568-9DE9D5B02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345B592-63DA-CD5C-66E0-947C64419C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A1884-3EFD-4D1A-8D38-F045E74550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43910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5E7803-314D-C0DE-D414-C94153E2B5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9B1E853-6CBD-7631-E811-B29475034A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2B300-84A1-477C-865E-87DC59636A8B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B072F65-4C61-938F-581E-B068CA1741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43975CC-2075-761F-53C2-9C767404EE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A1884-3EFD-4D1A-8D38-F045E74550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12187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F52EF52-14A2-B89B-5408-EFE7279A42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2B300-84A1-477C-865E-87DC59636A8B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1B45499-56CB-7105-4F65-196EC3BC37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07C6C97-AE9B-76AD-4620-4EEB6D445C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A1884-3EFD-4D1A-8D38-F045E74550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03766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F85636-B347-6347-0C8E-58BEA8B1D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A342C14-32D4-2C3C-813B-94AA95B49C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E0CD74E-C8D1-C98E-6B5B-E05F4EEE18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4F8ED43-78B3-0E28-117B-1A63EE6012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2B300-84A1-477C-865E-87DC59636A8B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69FC917-E98D-88F5-0ABF-13F751E831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6F6DCFE-13E9-93AD-855F-9990A57BEA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A1884-3EFD-4D1A-8D38-F045E74550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72290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B417F0-502D-C583-CD30-57D0A302C2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D2F9B96E-3CF3-ACFD-4B3C-B8E9254202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6FD12AD-AA27-3F22-7396-0962B4BBDE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F44D6B0-25DA-9AC5-8E11-6A359B8938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2B300-84A1-477C-865E-87DC59636A8B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A7EBEC8-83F6-02A1-81BB-166B8403F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EED33F5-ABE6-21A9-6F79-5FB12AFBB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A1884-3EFD-4D1A-8D38-F045E74550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0976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3F8119-6A60-0C73-EEF0-59E1AE4AE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04037A6-B29E-DB0C-AF7D-BDED99D6CB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CC15F97-77E0-9A93-733B-C68546E64E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2B300-84A1-477C-865E-87DC59636A8B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C8439E7-7551-CE9A-FD25-28AEA9B50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83F36D8-83A4-B982-FBC2-6FE2CC0755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A1884-3EFD-4D1A-8D38-F045E74550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6469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F626C41-55A9-1C64-42DF-B90C69DEC00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8091435-4FCD-6B35-F1A9-128BD55385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6CED96-5CDD-85FF-B83B-AE947A5C47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2B300-84A1-477C-865E-87DC59636A8B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D3E705C-ACE2-05DA-C726-A5987D9FCC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A862832-3019-485E-C2FD-420F76CB9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A1884-3EFD-4D1A-8D38-F045E74550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29817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6BB500-98CF-CBC9-C5DE-8DF71567C2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D4BBA7C-B935-E7A8-4CA3-86CFA0B918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7652F1D-8247-76EA-5E6D-B838A9B9EB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5C2B300-84A1-477C-865E-87DC59636A8B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AB6D0DD-73EE-9590-99A4-3B3E2B7E12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CD18E62-DE40-B707-0AB3-1B9E1C7A7B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62A1884-3EFD-4D1A-8D38-F045E74550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5030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7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3A5BC0-6338-83D3-E352-1D0334579E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83557" y="371133"/>
            <a:ext cx="3645694" cy="333374"/>
          </a:xfrm>
        </p:spPr>
        <p:txBody>
          <a:bodyPr>
            <a:noAutofit/>
          </a:bodyPr>
          <a:lstStyle/>
          <a:p>
            <a:r>
              <a:rPr lang="ru-RU" sz="1200" dirty="0">
                <a:latin typeface="Century Gothic" panose="020B0502020202020204" pitchFamily="34" charset="0"/>
              </a:rPr>
              <a:t>Ельский районный исполнительный комитет</a:t>
            </a:r>
          </a:p>
        </p:txBody>
      </p:sp>
      <p:pic>
        <p:nvPicPr>
          <p:cNvPr id="6" name="Рисунок 5" descr="Орнамент белорусский вектор - фото и картинки abrakadabra.fun">
            <a:extLst>
              <a:ext uri="{FF2B5EF4-FFF2-40B4-BE49-F238E27FC236}">
                <a16:creationId xmlns:a16="http://schemas.microsoft.com/office/drawing/2014/main" id="{27BC6F64-1562-4017-80B9-BC5B6A91DFB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609" r="13903"/>
          <a:stretch>
            <a:fillRect/>
          </a:stretch>
        </p:blipFill>
        <p:spPr>
          <a:xfrm>
            <a:off x="10667999" y="0"/>
            <a:ext cx="1585913" cy="6858000"/>
          </a:xfrm>
          <a:prstGeom prst="rect">
            <a:avLst/>
          </a:prstGeom>
        </p:spPr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E5EFECCE-0B5B-3156-FDB0-7451B448312E}"/>
              </a:ext>
            </a:extLst>
          </p:cNvPr>
          <p:cNvSpPr txBox="1">
            <a:spLocks/>
          </p:cNvSpPr>
          <p:nvPr/>
        </p:nvSpPr>
        <p:spPr>
          <a:xfrm>
            <a:off x="6762748" y="366164"/>
            <a:ext cx="4038598" cy="33337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dirty="0" err="1">
                <a:latin typeface="Century Gothic" panose="020B0502020202020204" pitchFamily="34" charset="0"/>
              </a:rPr>
              <a:t>Добрынский</a:t>
            </a:r>
            <a:r>
              <a:rPr lang="ru-RU" sz="1200" dirty="0">
                <a:latin typeface="Century Gothic" panose="020B0502020202020204" pitchFamily="34" charset="0"/>
              </a:rPr>
              <a:t> сельский исполнительный комитет</a:t>
            </a:r>
          </a:p>
        </p:txBody>
      </p:sp>
      <p:pic>
        <p:nvPicPr>
          <p:cNvPr id="8" name="Рисунок 7" descr="герб ельского района">
            <a:extLst>
              <a:ext uri="{FF2B5EF4-FFF2-40B4-BE49-F238E27FC236}">
                <a16:creationId xmlns:a16="http://schemas.microsoft.com/office/drawing/2014/main" id="{4F4FCE7E-9DE0-E0BA-B069-A8252CB4F6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0490" y="68556"/>
            <a:ext cx="531019" cy="635951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B076FB19-EFA4-70FB-49FB-A3E0E3DF331B}"/>
              </a:ext>
            </a:extLst>
          </p:cNvPr>
          <p:cNvSpPr/>
          <p:nvPr/>
        </p:nvSpPr>
        <p:spPr>
          <a:xfrm>
            <a:off x="2990850" y="1962150"/>
            <a:ext cx="6819900" cy="306705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A4FEF3B-D07E-31DC-9F73-7F930B486A82}"/>
              </a:ext>
            </a:extLst>
          </p:cNvPr>
          <p:cNvSpPr txBox="1"/>
          <p:nvPr/>
        </p:nvSpPr>
        <p:spPr>
          <a:xfrm>
            <a:off x="3590475" y="2388368"/>
            <a:ext cx="509787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b="1">
                <a:solidFill>
                  <a:schemeClr val="accent3">
                    <a:lumMod val="50000"/>
                  </a:schemeClr>
                </a:solidFill>
                <a:latin typeface="Century Gothic" panose="020B0502020202020204" pitchFamily="34" charset="0"/>
              </a:rPr>
              <a:t>На карася и карпа</a:t>
            </a:r>
            <a:endParaRPr lang="ru-RU" sz="4000" b="1" dirty="0">
              <a:solidFill>
                <a:schemeClr val="accent3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CBEB77C-14B5-3494-1811-F16CA5F8BE71}"/>
              </a:ext>
            </a:extLst>
          </p:cNvPr>
          <p:cNvSpPr txBox="1"/>
          <p:nvPr/>
        </p:nvSpPr>
        <p:spPr>
          <a:xfrm>
            <a:off x="2868197" y="1551547"/>
            <a:ext cx="64556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Century Gothic" panose="020B0502020202020204" pitchFamily="34" charset="0"/>
              </a:rPr>
              <a:t>Экологический туристический маршрут</a:t>
            </a:r>
            <a:endParaRPr lang="ru-RU" sz="2400" b="1" dirty="0">
              <a:solidFill>
                <a:schemeClr val="accent3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13" name="Рисунок 12" descr="Полянка картинка для детей на прозрачном фоне">
            <a:extLst>
              <a:ext uri="{FF2B5EF4-FFF2-40B4-BE49-F238E27FC236}">
                <a16:creationId xmlns:a16="http://schemas.microsoft.com/office/drawing/2014/main" id="{C361DBD4-E5BB-B602-D224-FC717CFA88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1135" y="3702042"/>
            <a:ext cx="9186864" cy="3155958"/>
          </a:xfrm>
          <a:prstGeom prst="rect">
            <a:avLst/>
          </a:prstGeom>
        </p:spPr>
      </p:pic>
      <p:pic>
        <p:nvPicPr>
          <p:cNvPr id="4" name="Рисунок 3" descr="Орнамент белорусский вектор - фото и картинки abrakadabra.fun">
            <a:extLst>
              <a:ext uri="{FF2B5EF4-FFF2-40B4-BE49-F238E27FC236}">
                <a16:creationId xmlns:a16="http://schemas.microsoft.com/office/drawing/2014/main" id="{EAFAB0C9-5DC3-4FD4-DF5F-EC7467C9832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120" r="49391"/>
          <a:stretch>
            <a:fillRect/>
          </a:stretch>
        </p:blipFill>
        <p:spPr>
          <a:xfrm>
            <a:off x="0" y="0"/>
            <a:ext cx="15859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3623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C2E2E3-7293-4FE2-ECAA-16456E65A0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893B954-D3A4-869E-DBBE-0027C02BEEEF}"/>
              </a:ext>
            </a:extLst>
          </p:cNvPr>
          <p:cNvSpPr/>
          <p:nvPr/>
        </p:nvSpPr>
        <p:spPr>
          <a:xfrm>
            <a:off x="2990850" y="1962150"/>
            <a:ext cx="6819900" cy="306705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A07B84A-225F-F81A-4863-55529E6E13FA}"/>
              </a:ext>
            </a:extLst>
          </p:cNvPr>
          <p:cNvSpPr txBox="1"/>
          <p:nvPr/>
        </p:nvSpPr>
        <p:spPr>
          <a:xfrm>
            <a:off x="1123426" y="184988"/>
            <a:ext cx="81158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chemeClr val="accent3">
                    <a:lumMod val="50000"/>
                  </a:schemeClr>
                </a:solidFill>
                <a:latin typeface="Century Gothic" panose="020B0502020202020204" pitchFamily="34" charset="0"/>
              </a:rPr>
              <a:t>Добрынь</a:t>
            </a:r>
          </a:p>
        </p:txBody>
      </p:sp>
      <p:pic>
        <p:nvPicPr>
          <p:cNvPr id="13" name="Рисунок 12" descr="Полянка картинка для детей на прозрачном фоне">
            <a:extLst>
              <a:ext uri="{FF2B5EF4-FFF2-40B4-BE49-F238E27FC236}">
                <a16:creationId xmlns:a16="http://schemas.microsoft.com/office/drawing/2014/main" id="{B934662E-7641-4DDC-236B-D5EE436BC81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9332" b="15184"/>
          <a:stretch>
            <a:fillRect/>
          </a:stretch>
        </p:blipFill>
        <p:spPr>
          <a:xfrm>
            <a:off x="0" y="4952999"/>
            <a:ext cx="12192000" cy="1905001"/>
          </a:xfrm>
          <a:prstGeom prst="rect">
            <a:avLst/>
          </a:prstGeom>
        </p:spPr>
      </p:pic>
      <p:pic>
        <p:nvPicPr>
          <p:cNvPr id="8" name="Рисунок 7" descr="герб ельского района">
            <a:extLst>
              <a:ext uri="{FF2B5EF4-FFF2-40B4-BE49-F238E27FC236}">
                <a16:creationId xmlns:a16="http://schemas.microsoft.com/office/drawing/2014/main" id="{A9D8A810-0D79-0055-3CDA-471798F532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746" y="220956"/>
            <a:ext cx="531019" cy="63595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AB1C352-1109-5994-5E69-4A6DECE6E959}"/>
              </a:ext>
            </a:extLst>
          </p:cNvPr>
          <p:cNvSpPr txBox="1"/>
          <p:nvPr/>
        </p:nvSpPr>
        <p:spPr>
          <a:xfrm>
            <a:off x="325040" y="991550"/>
            <a:ext cx="11801475" cy="40780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Century Gothic" panose="020B0502020202020204" pitchFamily="34" charset="0"/>
              </a:rPr>
              <a:t>Название деревни «Добрынь» — от слов и человеческих понятий «добрый», «положительный»... Так объясняет наука топонимика. Местные старожилы тоже согласны с таким толкованием о названии своей деревни. Ведь и сегодня здесь лучшие земли в окружности, когда-то были лучшие и леса — княжеские. Не случайно соседняя деревня называется </a:t>
            </a:r>
            <a:r>
              <a:rPr lang="ru-RU" dirty="0" err="1">
                <a:latin typeface="Century Gothic" panose="020B0502020202020204" pitchFamily="34" charset="0"/>
              </a:rPr>
              <a:t>Княжеборье</a:t>
            </a:r>
            <a:r>
              <a:rPr lang="ru-RU" dirty="0">
                <a:latin typeface="Century Gothic" panose="020B0502020202020204" pitchFamily="34" charset="0"/>
              </a:rPr>
              <a:t>. Добрынь возник где-то в XVII веке. Здесь нет древних археологических памятников, которые бы свидетельствовали о давности заселения этих мест людьми. </a:t>
            </a:r>
          </a:p>
          <a:p>
            <a:pPr algn="just"/>
            <a:endParaRPr lang="ru-RU" sz="1000" dirty="0">
              <a:latin typeface="Century Gothic" panose="020B0502020202020204" pitchFamily="34" charset="0"/>
            </a:endParaRPr>
          </a:p>
          <a:p>
            <a:pPr algn="just"/>
            <a:r>
              <a:rPr lang="ru-RU" dirty="0">
                <a:latin typeface="Century Gothic" panose="020B0502020202020204" pitchFamily="34" charset="0"/>
              </a:rPr>
              <a:t>В Национальном архиве Республики Беларусь (г. Минск) обнаружен самый давний документ с упоминанием Добрыня. Это выписка с актовой книги Мозырского земского суда от 4 октября 1741 г. с инвентарем имения «Добрынь». </a:t>
            </a:r>
          </a:p>
          <a:p>
            <a:pPr algn="just"/>
            <a:endParaRPr lang="ru-RU" sz="1050" dirty="0">
              <a:latin typeface="Century Gothic" panose="020B0502020202020204" pitchFamily="34" charset="0"/>
            </a:endParaRPr>
          </a:p>
          <a:p>
            <a:pPr algn="just"/>
            <a:r>
              <a:rPr lang="ru-RU" dirty="0">
                <a:latin typeface="Century Gothic" panose="020B0502020202020204" pitchFamily="34" charset="0"/>
              </a:rPr>
              <a:t>Владели </a:t>
            </a:r>
            <a:r>
              <a:rPr lang="ru-RU" dirty="0" err="1">
                <a:latin typeface="Century Gothic" panose="020B0502020202020204" pitchFamily="34" charset="0"/>
              </a:rPr>
              <a:t>Добринем</a:t>
            </a:r>
            <a:r>
              <a:rPr lang="ru-RU" dirty="0">
                <a:latin typeface="Century Gothic" panose="020B0502020202020204" pitchFamily="34" charset="0"/>
              </a:rPr>
              <a:t> тогда </a:t>
            </a:r>
            <a:r>
              <a:rPr lang="ru-RU" dirty="0" err="1">
                <a:latin typeface="Century Gothic" panose="020B0502020202020204" pitchFamily="34" charset="0"/>
              </a:rPr>
              <a:t>Ленкевичи</a:t>
            </a:r>
            <a:r>
              <a:rPr lang="ru-RU" dirty="0">
                <a:latin typeface="Century Gothic" panose="020B0502020202020204" pitchFamily="34" charset="0"/>
              </a:rPr>
              <a:t>, </a:t>
            </a:r>
            <a:r>
              <a:rPr lang="ru-RU" dirty="0" err="1">
                <a:latin typeface="Century Gothic" panose="020B0502020202020204" pitchFamily="34" charset="0"/>
              </a:rPr>
              <a:t>Ипогорские</a:t>
            </a:r>
            <a:r>
              <a:rPr lang="ru-RU" dirty="0">
                <a:latin typeface="Century Gothic" panose="020B0502020202020204" pitchFamily="34" charset="0"/>
              </a:rPr>
              <a:t>. Это, по легендам, были потомки храброго воина в борьбе с набегами крымских татар на </a:t>
            </a:r>
            <a:r>
              <a:rPr lang="ru-RU" dirty="0" err="1">
                <a:latin typeface="Century Gothic" panose="020B0502020202020204" pitchFamily="34" charset="0"/>
              </a:rPr>
              <a:t>Мозырщину</a:t>
            </a:r>
            <a:r>
              <a:rPr lang="ru-RU" dirty="0">
                <a:latin typeface="Century Gothic" panose="020B0502020202020204" pitchFamily="34" charset="0"/>
              </a:rPr>
              <a:t> в 1498 г. и начале следующего века Демьяна Ленки, владельца имения </a:t>
            </a:r>
            <a:r>
              <a:rPr lang="ru-RU" dirty="0" err="1">
                <a:latin typeface="Century Gothic" panose="020B0502020202020204" pitchFamily="34" charset="0"/>
              </a:rPr>
              <a:t>Ипогорский</a:t>
            </a:r>
            <a:r>
              <a:rPr lang="ru-RU" dirty="0">
                <a:latin typeface="Century Gothic" panose="020B0502020202020204" pitchFamily="34" charset="0"/>
              </a:rPr>
              <a:t>, находящегося недалеко от Мозыря. Фамилия Ленки, позднее </a:t>
            </a:r>
            <a:r>
              <a:rPr lang="ru-RU" dirty="0" err="1">
                <a:latin typeface="Century Gothic" panose="020B0502020202020204" pitchFamily="34" charset="0"/>
              </a:rPr>
              <a:t>Ленкевичи</a:t>
            </a:r>
            <a:r>
              <a:rPr lang="ru-RU" dirty="0">
                <a:latin typeface="Century Gothic" panose="020B0502020202020204" pitchFamily="34" charset="0"/>
              </a:rPr>
              <a:t>, получившие дворянский титул, стала широко известной на Полесье. </a:t>
            </a:r>
          </a:p>
        </p:txBody>
      </p:sp>
    </p:spTree>
    <p:extLst>
      <p:ext uri="{BB962C8B-B14F-4D97-AF65-F5344CB8AC3E}">
        <p14:creationId xmlns:p14="http://schemas.microsoft.com/office/powerpoint/2010/main" val="21776262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D0EABE-B9AC-2ED7-639B-011152D17C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80C601FA-90F3-5EFB-565E-F9B12B364E92}"/>
              </a:ext>
            </a:extLst>
          </p:cNvPr>
          <p:cNvSpPr/>
          <p:nvPr/>
        </p:nvSpPr>
        <p:spPr>
          <a:xfrm>
            <a:off x="2990850" y="1962150"/>
            <a:ext cx="6819900" cy="306705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DF12879-D9EE-F2E0-AD1A-5A5662B4551F}"/>
              </a:ext>
            </a:extLst>
          </p:cNvPr>
          <p:cNvSpPr txBox="1"/>
          <p:nvPr/>
        </p:nvSpPr>
        <p:spPr>
          <a:xfrm>
            <a:off x="1123426" y="184988"/>
            <a:ext cx="81158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chemeClr val="accent3">
                    <a:lumMod val="50000"/>
                  </a:schemeClr>
                </a:solidFill>
                <a:latin typeface="Century Gothic" panose="020B0502020202020204" pitchFamily="34" charset="0"/>
              </a:rPr>
              <a:t>Живоносная </a:t>
            </a:r>
            <a:r>
              <a:rPr lang="ru-RU" sz="4000" b="1" dirty="0" err="1">
                <a:solidFill>
                  <a:schemeClr val="accent3">
                    <a:lumMod val="50000"/>
                  </a:schemeClr>
                </a:solidFill>
                <a:latin typeface="Century Gothic" panose="020B0502020202020204" pitchFamily="34" charset="0"/>
              </a:rPr>
              <a:t>Крыни</a:t>
            </a:r>
            <a:r>
              <a:rPr lang="be-BY" sz="4000" b="1" dirty="0">
                <a:solidFill>
                  <a:schemeClr val="accent3">
                    <a:lumMod val="50000"/>
                  </a:schemeClr>
                </a:solidFill>
                <a:latin typeface="Century Gothic" panose="020B0502020202020204" pitchFamily="34" charset="0"/>
              </a:rPr>
              <a:t>чка</a:t>
            </a:r>
            <a:endParaRPr lang="ru-RU" sz="4000" b="1" dirty="0">
              <a:solidFill>
                <a:schemeClr val="accent3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13" name="Рисунок 12" descr="Полянка картинка для детей на прозрачном фоне">
            <a:extLst>
              <a:ext uri="{FF2B5EF4-FFF2-40B4-BE49-F238E27FC236}">
                <a16:creationId xmlns:a16="http://schemas.microsoft.com/office/drawing/2014/main" id="{0D875481-AF14-4C78-A09D-C820CA2B24B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9332" b="15184"/>
          <a:stretch>
            <a:fillRect/>
          </a:stretch>
        </p:blipFill>
        <p:spPr>
          <a:xfrm>
            <a:off x="0" y="4952999"/>
            <a:ext cx="12192000" cy="1905001"/>
          </a:xfrm>
          <a:prstGeom prst="rect">
            <a:avLst/>
          </a:prstGeom>
        </p:spPr>
      </p:pic>
      <p:pic>
        <p:nvPicPr>
          <p:cNvPr id="8" name="Рисунок 7" descr="герб ельского района">
            <a:extLst>
              <a:ext uri="{FF2B5EF4-FFF2-40B4-BE49-F238E27FC236}">
                <a16:creationId xmlns:a16="http://schemas.microsoft.com/office/drawing/2014/main" id="{288BDB14-E8EA-B934-F514-52A81069ED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746" y="220956"/>
            <a:ext cx="531019" cy="63595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59146B2-113C-621D-4C23-6C00A740DE73}"/>
              </a:ext>
            </a:extLst>
          </p:cNvPr>
          <p:cNvSpPr txBox="1"/>
          <p:nvPr/>
        </p:nvSpPr>
        <p:spPr>
          <a:xfrm>
            <a:off x="526255" y="1260681"/>
            <a:ext cx="6511854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Century Gothic" panose="020B0502020202020204" pitchFamily="34" charset="0"/>
              </a:rPr>
              <a:t>Легенда о происхождении Живоносной </a:t>
            </a:r>
            <a:r>
              <a:rPr lang="ru-RU" dirty="0" err="1">
                <a:latin typeface="Century Gothic" panose="020B0502020202020204" pitchFamily="34" charset="0"/>
              </a:rPr>
              <a:t>кринички</a:t>
            </a:r>
            <a:r>
              <a:rPr lang="ru-RU" dirty="0">
                <a:latin typeface="Century Gothic" panose="020B0502020202020204" pitchFamily="34" charset="0"/>
              </a:rPr>
              <a:t>: «Девушка заблудилась в лесу. Так устала, ища дорогу домой, что от досады стала горько плакать. Из её слёз сотворилась криница.» Также встречалось название родника - Кристальный. Вероятно более современное название данное за абсолютную прозрачность воды. Живоносная </a:t>
            </a:r>
            <a:r>
              <a:rPr lang="ru-RU" dirty="0" err="1">
                <a:latin typeface="Century Gothic" panose="020B0502020202020204" pitchFamily="34" charset="0"/>
              </a:rPr>
              <a:t>криничка</a:t>
            </a:r>
            <a:r>
              <a:rPr lang="ru-RU" dirty="0">
                <a:latin typeface="Century Gothic" panose="020B0502020202020204" pitchFamily="34" charset="0"/>
              </a:rPr>
              <a:t> была освящена 6 августа 2003 года. </a:t>
            </a:r>
          </a:p>
        </p:txBody>
      </p:sp>
      <p:pic>
        <p:nvPicPr>
          <p:cNvPr id="2" name="Рисунок 1" descr="родник на прозрачном фоне 26 фото">
            <a:extLst>
              <a:ext uri="{FF2B5EF4-FFF2-40B4-BE49-F238E27FC236}">
                <a16:creationId xmlns:a16="http://schemas.microsoft.com/office/drawing/2014/main" id="{88BB2A21-7DE6-5AF8-D244-568AC36D6B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7778" r="90000">
                        <a14:foregroundMark x1="89667" y1="58333" x2="89667" y2="58333"/>
                        <a14:foregroundMark x1="7778" y1="53889" x2="7778" y2="5388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214812" y="3381587"/>
            <a:ext cx="4151953" cy="4151953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650B9DA-0B79-BEE2-95A4-D6AB2F6E750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82411" y="401782"/>
            <a:ext cx="4794155" cy="4429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9941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0F3A63-2D01-6B8F-F6FF-B7AC1F1217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225645E3-8FBD-A13F-E1D3-F69CED57C79B}"/>
              </a:ext>
            </a:extLst>
          </p:cNvPr>
          <p:cNvSpPr/>
          <p:nvPr/>
        </p:nvSpPr>
        <p:spPr>
          <a:xfrm>
            <a:off x="2990850" y="1962150"/>
            <a:ext cx="6819900" cy="306705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C88DC11-7B40-0AC2-A831-0ACD33A00656}"/>
              </a:ext>
            </a:extLst>
          </p:cNvPr>
          <p:cNvSpPr txBox="1"/>
          <p:nvPr/>
        </p:nvSpPr>
        <p:spPr>
          <a:xfrm>
            <a:off x="1123426" y="184988"/>
            <a:ext cx="95826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chemeClr val="accent3">
                    <a:lumMod val="50000"/>
                  </a:schemeClr>
                </a:solidFill>
                <a:latin typeface="Century Gothic" panose="020B0502020202020204" pitchFamily="34" charset="0"/>
              </a:rPr>
              <a:t>Дом охотника Ельского лесхоза</a:t>
            </a:r>
          </a:p>
        </p:txBody>
      </p:sp>
      <p:pic>
        <p:nvPicPr>
          <p:cNvPr id="13" name="Рисунок 12" descr="Полянка картинка для детей на прозрачном фоне">
            <a:extLst>
              <a:ext uri="{FF2B5EF4-FFF2-40B4-BE49-F238E27FC236}">
                <a16:creationId xmlns:a16="http://schemas.microsoft.com/office/drawing/2014/main" id="{FB42D8B0-AA94-D2E4-10B4-BA60DEC2705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9332" b="15184"/>
          <a:stretch>
            <a:fillRect/>
          </a:stretch>
        </p:blipFill>
        <p:spPr>
          <a:xfrm>
            <a:off x="0" y="4952999"/>
            <a:ext cx="12192000" cy="1905001"/>
          </a:xfrm>
          <a:prstGeom prst="rect">
            <a:avLst/>
          </a:prstGeom>
        </p:spPr>
      </p:pic>
      <p:pic>
        <p:nvPicPr>
          <p:cNvPr id="8" name="Рисунок 7" descr="герб ельского района">
            <a:extLst>
              <a:ext uri="{FF2B5EF4-FFF2-40B4-BE49-F238E27FC236}">
                <a16:creationId xmlns:a16="http://schemas.microsoft.com/office/drawing/2014/main" id="{AB2DC91A-7D26-C8AB-58A0-0A20EE5CED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746" y="220956"/>
            <a:ext cx="531019" cy="63595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F710EF4-9C71-DBD6-AF9B-65ECB8A47BE8}"/>
              </a:ext>
            </a:extLst>
          </p:cNvPr>
          <p:cNvSpPr txBox="1"/>
          <p:nvPr/>
        </p:nvSpPr>
        <p:spPr>
          <a:xfrm>
            <a:off x="396894" y="988491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Century Gothic" panose="020B0502020202020204" pitchFamily="34" charset="0"/>
              </a:rPr>
              <a:t>Дом охотника – идеальное место для душевного отдыха в кругу друзей или семьи.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1ACFF78-F698-DB94-2407-8A97B7C4FEFD}"/>
              </a:ext>
            </a:extLst>
          </p:cNvPr>
          <p:cNvSpPr txBox="1"/>
          <p:nvPr/>
        </p:nvSpPr>
        <p:spPr>
          <a:xfrm>
            <a:off x="396894" y="1606771"/>
            <a:ext cx="6096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0000"/>
              </a:lnSpc>
              <a:spcAft>
                <a:spcPts val="800"/>
              </a:spcAft>
              <a:buNone/>
            </a:pPr>
            <a:r>
              <a:rPr lang="ru-RU" dirty="0">
                <a:latin typeface="Century Gothic" panose="020B0502020202020204" pitchFamily="34" charset="0"/>
              </a:rPr>
              <a:t>На территории комплекса есть три охотничьих домика (на 16 спальных мест), банкетный зал на 100 человек, баня, детская площадка, мангальная зона и </a:t>
            </a:r>
            <a:r>
              <a:rPr lang="en-US" dirty="0">
                <a:latin typeface="Century Gothic" panose="020B0502020202020204" pitchFamily="34" charset="0"/>
              </a:rPr>
              <a:t>Wi-fi</a:t>
            </a:r>
            <a:r>
              <a:rPr lang="be-BY" dirty="0">
                <a:latin typeface="Century Gothic" panose="020B0502020202020204" pitchFamily="34" charset="0"/>
              </a:rPr>
              <a:t>. </a:t>
            </a:r>
            <a:endParaRPr lang="ru-RU" dirty="0">
              <a:latin typeface="Century Gothic" panose="020B0502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69D886E-965B-C8E0-7EA1-B0D1DF7E0E6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7091" y="988491"/>
            <a:ext cx="5147733" cy="28956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9B5DB77-94B3-E027-B364-0156BED02E52}"/>
              </a:ext>
            </a:extLst>
          </p:cNvPr>
          <p:cNvSpPr txBox="1"/>
          <p:nvPr/>
        </p:nvSpPr>
        <p:spPr>
          <a:xfrm>
            <a:off x="396894" y="2801284"/>
            <a:ext cx="6096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Century Gothic" panose="020B0502020202020204" pitchFamily="34" charset="0"/>
              </a:rPr>
              <a:t>Охотничий комплекс находится на берегу </a:t>
            </a:r>
            <a:r>
              <a:rPr lang="ru-RU" dirty="0" err="1">
                <a:latin typeface="Century Gothic" panose="020B0502020202020204" pitchFamily="34" charset="0"/>
              </a:rPr>
              <a:t>Бобруйковского</a:t>
            </a:r>
            <a:r>
              <a:rPr lang="ru-RU" dirty="0">
                <a:latin typeface="Century Gothic" panose="020B0502020202020204" pitchFamily="34" charset="0"/>
              </a:rPr>
              <a:t> водохранилища, где на прибрежной полосе организованы помосты, причалы, места отдыха и автомобильные стоянки.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5C29DFF-BB5D-0526-5141-29AB46BE5406}"/>
              </a:ext>
            </a:extLst>
          </p:cNvPr>
          <p:cNvSpPr txBox="1"/>
          <p:nvPr/>
        </p:nvSpPr>
        <p:spPr>
          <a:xfrm>
            <a:off x="734020" y="4068896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Century Gothic" panose="020B0502020202020204" pitchFamily="34" charset="0"/>
              </a:rPr>
              <a:t>51.814452, 29.263393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B4CDA5E-ADB0-AF56-892C-B2D4369999CD}"/>
              </a:ext>
            </a:extLst>
          </p:cNvPr>
          <p:cNvSpPr txBox="1"/>
          <p:nvPr/>
        </p:nvSpPr>
        <p:spPr>
          <a:xfrm>
            <a:off x="396894" y="4488467"/>
            <a:ext cx="112410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Century Gothic" panose="020B0502020202020204" pitchFamily="34" charset="0"/>
              </a:rPr>
              <a:t>Забронировать дату отдыха можно по телефону +375295004725, Ирина Михайловна</a:t>
            </a:r>
          </a:p>
        </p:txBody>
      </p:sp>
      <p:pic>
        <p:nvPicPr>
          <p:cNvPr id="17" name="Рисунок 16" descr="Зелёный значок карты местоположения | Премиум вектор">
            <a:extLst>
              <a:ext uri="{FF2B5EF4-FFF2-40B4-BE49-F238E27FC236}">
                <a16:creationId xmlns:a16="http://schemas.microsoft.com/office/drawing/2014/main" id="{4E3CDFD2-E473-C9FE-5135-F78CEC83B3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180" y="4028134"/>
            <a:ext cx="248840" cy="390411"/>
          </a:xfrm>
          <a:prstGeom prst="rect">
            <a:avLst/>
          </a:prstGeom>
        </p:spPr>
      </p:pic>
      <p:sp>
        <p:nvSpPr>
          <p:cNvPr id="2" name="AutoShape 2" descr="Домик Детский Рисунок (49 Фото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Домик Детский Рисунок (49 Фото)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Домик Детский Рисунок (49 Фото)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AutoShape 8" descr="Домик Детский Рисунок (49 Фото)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447" b="95532" l="532" r="99149">
                        <a14:foregroundMark x1="78723" y1="12872" x2="78723" y2="12872"/>
                        <a14:foregroundMark x1="73191" y1="12340" x2="85000" y2="20213"/>
                        <a14:foregroundMark x1="65319" y1="22128" x2="65638" y2="8723"/>
                        <a14:foregroundMark x1="60426" y1="17447" x2="91809" y2="14468"/>
                        <a14:foregroundMark x1="76809" y1="22340" x2="91489" y2="24043"/>
                        <a14:foregroundMark x1="95851" y1="19362" x2="95851" y2="19362"/>
                        <a14:foregroundMark x1="65319" y1="24574" x2="65319" y2="2457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9767"/>
          <a:stretch/>
        </p:blipFill>
        <p:spPr bwMode="auto">
          <a:xfrm>
            <a:off x="9918255" y="3884090"/>
            <a:ext cx="2273745" cy="28339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098236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C52571-B833-F025-1D94-E5244503DD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EB3E83B7-715D-13D1-5A31-BE1DA11168C4}"/>
              </a:ext>
            </a:extLst>
          </p:cNvPr>
          <p:cNvSpPr/>
          <p:nvPr/>
        </p:nvSpPr>
        <p:spPr>
          <a:xfrm>
            <a:off x="2990850" y="1962150"/>
            <a:ext cx="6819900" cy="306705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 descr="Полянка картинка для детей на прозрачном фоне">
            <a:extLst>
              <a:ext uri="{FF2B5EF4-FFF2-40B4-BE49-F238E27FC236}">
                <a16:creationId xmlns:a16="http://schemas.microsoft.com/office/drawing/2014/main" id="{FB42265E-8912-7842-36BD-72105EE860A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9332" b="15184"/>
          <a:stretch>
            <a:fillRect/>
          </a:stretch>
        </p:blipFill>
        <p:spPr>
          <a:xfrm>
            <a:off x="0" y="4952999"/>
            <a:ext cx="12192000" cy="1905001"/>
          </a:xfrm>
          <a:prstGeom prst="rect">
            <a:avLst/>
          </a:prstGeom>
        </p:spPr>
      </p:pic>
      <p:pic>
        <p:nvPicPr>
          <p:cNvPr id="8" name="Рисунок 7" descr="герб ельского района">
            <a:extLst>
              <a:ext uri="{FF2B5EF4-FFF2-40B4-BE49-F238E27FC236}">
                <a16:creationId xmlns:a16="http://schemas.microsoft.com/office/drawing/2014/main" id="{25A1F186-1F37-A639-9615-FA36180171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746" y="220956"/>
            <a:ext cx="531019" cy="63595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E1ABDAA-A889-E141-3940-D506D73FE5B5}"/>
              </a:ext>
            </a:extLst>
          </p:cNvPr>
          <p:cNvSpPr txBox="1"/>
          <p:nvPr/>
        </p:nvSpPr>
        <p:spPr>
          <a:xfrm>
            <a:off x="531301" y="1512555"/>
            <a:ext cx="73980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Century Gothic" panose="020B0502020202020204" pitchFamily="34" charset="0"/>
              </a:rPr>
              <a:t>Экологическая тропа основана в 2025 году и состоит из двух маршрутов: детский (3 км.) и взрослый (6,3 км.).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DAC43C6-FEF4-07FE-B16F-04406943FD86}"/>
              </a:ext>
            </a:extLst>
          </p:cNvPr>
          <p:cNvSpPr txBox="1"/>
          <p:nvPr/>
        </p:nvSpPr>
        <p:spPr>
          <a:xfrm>
            <a:off x="1066276" y="170799"/>
            <a:ext cx="117448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e-BY" sz="4000" b="1" dirty="0">
                <a:solidFill>
                  <a:schemeClr val="accent3">
                    <a:lumMod val="50000"/>
                  </a:schemeClr>
                </a:solidFill>
                <a:latin typeface="Century Gothic" panose="020B0502020202020204" pitchFamily="34" charset="0"/>
              </a:rPr>
              <a:t>Экологическая тропа «Бронка»</a:t>
            </a:r>
            <a:endParaRPr lang="ru-RU" sz="4000" b="1" dirty="0">
              <a:solidFill>
                <a:schemeClr val="accent3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AutoShape 2" descr="F:\%D0%91%D1%80%D0%BE%D0%BD%D0%BA%D0%B0\20260822_18191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9824" y="878685"/>
            <a:ext cx="2977515" cy="39700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26255" y="2756534"/>
            <a:ext cx="73980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Century Gothic" panose="020B0502020202020204" pitchFamily="34" charset="0"/>
              </a:rPr>
              <a:t>По всему маршруту движения установлены указатели направления движения по экологической тропе, также вначале маршрута установлен стенд с правилами поведения на тропе.</a:t>
            </a: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4495" y="3140050"/>
            <a:ext cx="2833725" cy="377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974369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4E66A4-1A62-B3B5-3CCC-A6CD2596C6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9424C7D-03ED-BE91-75BF-39189AAD507B}"/>
              </a:ext>
            </a:extLst>
          </p:cNvPr>
          <p:cNvSpPr/>
          <p:nvPr/>
        </p:nvSpPr>
        <p:spPr>
          <a:xfrm>
            <a:off x="2990850" y="1962150"/>
            <a:ext cx="6819900" cy="306705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 descr="Полянка картинка для детей на прозрачном фоне">
            <a:extLst>
              <a:ext uri="{FF2B5EF4-FFF2-40B4-BE49-F238E27FC236}">
                <a16:creationId xmlns:a16="http://schemas.microsoft.com/office/drawing/2014/main" id="{DE826C68-C7FB-FA81-E5DB-0E06A72B568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9332" b="15184"/>
          <a:stretch>
            <a:fillRect/>
          </a:stretch>
        </p:blipFill>
        <p:spPr>
          <a:xfrm>
            <a:off x="0" y="4952999"/>
            <a:ext cx="12192000" cy="1905001"/>
          </a:xfrm>
          <a:prstGeom prst="rect">
            <a:avLst/>
          </a:prstGeom>
        </p:spPr>
      </p:pic>
      <p:pic>
        <p:nvPicPr>
          <p:cNvPr id="8" name="Рисунок 7" descr="герб ельского района">
            <a:extLst>
              <a:ext uri="{FF2B5EF4-FFF2-40B4-BE49-F238E27FC236}">
                <a16:creationId xmlns:a16="http://schemas.microsoft.com/office/drawing/2014/main" id="{E3387BEF-FECE-8EE7-32DA-CD4EBA7E53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746" y="220956"/>
            <a:ext cx="531019" cy="63595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207B86B-8FED-D35A-EF7A-CF637E5D4643}"/>
              </a:ext>
            </a:extLst>
          </p:cNvPr>
          <p:cNvSpPr txBox="1"/>
          <p:nvPr/>
        </p:nvSpPr>
        <p:spPr>
          <a:xfrm>
            <a:off x="1123426" y="184988"/>
            <a:ext cx="109828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e-BY" sz="4000" b="1" dirty="0">
                <a:solidFill>
                  <a:schemeClr val="accent3">
                    <a:lumMod val="50000"/>
                  </a:schemeClr>
                </a:solidFill>
                <a:latin typeface="Century Gothic" panose="020B0502020202020204" pitchFamily="34" charset="0"/>
              </a:rPr>
              <a:t>Охота и рыбалка</a:t>
            </a:r>
            <a:endParaRPr lang="ru-RU" sz="4000" b="1" dirty="0">
              <a:solidFill>
                <a:schemeClr val="accent3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1FBA047-165A-A2CC-6B09-1C225409A3AE}"/>
              </a:ext>
            </a:extLst>
          </p:cNvPr>
          <p:cNvSpPr txBox="1"/>
          <p:nvPr/>
        </p:nvSpPr>
        <p:spPr>
          <a:xfrm>
            <a:off x="460375" y="1187723"/>
            <a:ext cx="698141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Century Gothic" panose="020B0502020202020204" pitchFamily="34" charset="0"/>
              </a:rPr>
              <a:t>Трофейная охота: 28 ты. га охотничьих угодий. Охота на волка, на боровую дичь, на копытных, коллективная охота.</a:t>
            </a:r>
          </a:p>
          <a:p>
            <a:pPr algn="just"/>
            <a:r>
              <a:rPr lang="ru-RU" dirty="0">
                <a:latin typeface="Century Gothic" panose="020B0502020202020204" pitchFamily="34" charset="0"/>
              </a:rPr>
              <a:t>Для иностранны граждан – помощь в оформлении документов на ввоз и вывоз оружия, боеприпасов, подготовке трофеев к перевозке и др.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31E7A17-B12E-1AE1-58D3-56783E974020}"/>
              </a:ext>
            </a:extLst>
          </p:cNvPr>
          <p:cNvSpPr txBox="1"/>
          <p:nvPr/>
        </p:nvSpPr>
        <p:spPr>
          <a:xfrm>
            <a:off x="460375" y="3172509"/>
            <a:ext cx="698141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Century Gothic" panose="020B0502020202020204" pitchFamily="34" charset="0"/>
              </a:rPr>
              <a:t>Рыбалка: любительская, спортивная, трофейная. Карп и белый амур от 10 до 30 кг.</a:t>
            </a:r>
          </a:p>
        </p:txBody>
      </p:sp>
      <p:sp>
        <p:nvSpPr>
          <p:cNvPr id="3" name="AutoShape 2" descr="F:\%D0%91%D1%80%D0%BE%D0%BD%D0%BA%D0%B0\20260822_18114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4" descr="F:\%D0%91%D1%80%D0%BE%D0%BD%D0%BA%D0%B0\20260822_181145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9281" y="312739"/>
            <a:ext cx="4526994" cy="6035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31E7A17-B12E-1AE1-58D3-56783E974020}"/>
              </a:ext>
            </a:extLst>
          </p:cNvPr>
          <p:cNvSpPr txBox="1"/>
          <p:nvPr/>
        </p:nvSpPr>
        <p:spPr>
          <a:xfrm>
            <a:off x="460375" y="3866274"/>
            <a:ext cx="698141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Century Gothic" panose="020B0502020202020204" pitchFamily="34" charset="0"/>
              </a:rPr>
              <a:t>Телефон для справок по рыбной ловле и получения путевки на платное любительское рыболовство – </a:t>
            </a:r>
          </a:p>
          <a:p>
            <a:pPr algn="just"/>
            <a:r>
              <a:rPr lang="ru-RU" dirty="0">
                <a:latin typeface="Century Gothic" panose="020B0502020202020204" pitchFamily="34" charset="0"/>
              </a:rPr>
              <a:t>802354 4-15-78, +375(29)121-17-34, +375(29)736-34-17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31E7A17-B12E-1AE1-58D3-56783E974020}"/>
              </a:ext>
            </a:extLst>
          </p:cNvPr>
          <p:cNvSpPr txBox="1"/>
          <p:nvPr/>
        </p:nvSpPr>
        <p:spPr>
          <a:xfrm>
            <a:off x="460375" y="2665051"/>
            <a:ext cx="69814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Century Gothic" panose="020B0502020202020204" pitchFamily="34" charset="0"/>
              </a:rPr>
              <a:t>Телефон для консультаций и заявок – 802354 4-15-78</a:t>
            </a:r>
          </a:p>
        </p:txBody>
      </p:sp>
      <p:pic>
        <p:nvPicPr>
          <p:cNvPr id="3079" name="Picture 7" descr="Карп рисунок изображения — Бесплатная загрузка на Magnific (ранее Freepik)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438" b="96965" l="0" r="100000">
                        <a14:foregroundMark x1="30800" y1="21246" x2="13200" y2="22045"/>
                        <a14:foregroundMark x1="42200" y1="85144" x2="80000" y2="92173"/>
                        <a14:foregroundMark x1="33400" y1="59904" x2="33400" y2="59904"/>
                        <a14:foregroundMark x1="14200" y1="61981" x2="14200" y2="61981"/>
                        <a14:foregroundMark x1="14200" y1="61981" x2="29000" y2="61981"/>
                        <a14:foregroundMark x1="29000" y1="62620" x2="29000" y2="62620"/>
                        <a14:foregroundMark x1="39600" y1="55591" x2="39600" y2="55591"/>
                        <a14:foregroundMark x1="39600" y1="55591" x2="39600" y2="55591"/>
                        <a14:foregroundMark x1="44000" y1="52875" x2="44000" y2="52875"/>
                        <a14:foregroundMark x1="36000" y1="87859" x2="36000" y2="87859"/>
                        <a14:foregroundMark x1="36000" y1="83706" x2="93200" y2="94888"/>
                        <a14:foregroundMark x1="26400" y1="16454" x2="38800" y2="1980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57217">
            <a:off x="7270494" y="3510759"/>
            <a:ext cx="617575" cy="773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723420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218</TotalTime>
  <Words>489</Words>
  <Application>Microsoft Office PowerPoint</Application>
  <PresentationFormat>Широкоэкранный</PresentationFormat>
  <Paragraphs>28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Aptos</vt:lpstr>
      <vt:lpstr>Aptos Display</vt:lpstr>
      <vt:lpstr>Arial</vt:lpstr>
      <vt:lpstr>Century Gothic</vt:lpstr>
      <vt:lpstr>Тема Office</vt:lpstr>
      <vt:lpstr>Ельский районный исполнительный комитет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Ельский районный исполнительный комитет</dc:title>
  <dc:creator>GigadloIA</dc:creator>
  <cp:lastModifiedBy>GigadloIA</cp:lastModifiedBy>
  <cp:revision>9</cp:revision>
  <dcterms:created xsi:type="dcterms:W3CDTF">2026-09-12T12:35:23Z</dcterms:created>
  <dcterms:modified xsi:type="dcterms:W3CDTF">2026-09-14T04:52:40Z</dcterms:modified>
</cp:coreProperties>
</file>