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3"/>
  </p:notesMasterIdLst>
  <p:sldIdLst>
    <p:sldId id="544" r:id="rId2"/>
  </p:sldIdLst>
  <p:sldSz cx="10621963" cy="74168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90538" indent="-333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82663" indent="-682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474788" indent="-1031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966913" indent="-13811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0066"/>
    <a:srgbClr val="006600"/>
    <a:srgbClr val="2603BD"/>
    <a:srgbClr val="FF00FF"/>
    <a:srgbClr val="996633"/>
    <a:srgbClr val="CC00CC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681" autoAdjust="0"/>
  </p:normalViewPr>
  <p:slideViewPr>
    <p:cSldViewPr>
      <p:cViewPr varScale="1">
        <p:scale>
          <a:sx n="93" d="100"/>
          <a:sy n="93" d="100"/>
        </p:scale>
        <p:origin x="-120" y="-96"/>
      </p:cViewPr>
      <p:guideLst>
        <p:guide orient="horz" pos="2336"/>
        <p:guide pos="3346"/>
      </p:guideLst>
    </p:cSldViewPr>
  </p:slideViewPr>
  <p:outlineViewPr>
    <p:cViewPr>
      <p:scale>
        <a:sx n="33" d="100"/>
        <a:sy n="33" d="100"/>
      </p:scale>
      <p:origin x="0" y="52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90"/>
    </p:cViewPr>
  </p:sorterViewPr>
  <p:notesViewPr>
    <p:cSldViewPr>
      <p:cViewPr varScale="1">
        <p:scale>
          <a:sx n="85" d="100"/>
          <a:sy n="85" d="100"/>
        </p:scale>
        <p:origin x="-3078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lIns="91438" tIns="45719" rIns="91438" bIns="457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698D96-C94E-4431-91DC-3F30482E0F31}" type="datetimeFigureOut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744538"/>
            <a:ext cx="53324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8" tIns="45719" rIns="91438" bIns="4571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530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5300"/>
          </a:xfrm>
          <a:prstGeom prst="rect">
            <a:avLst/>
          </a:prstGeom>
        </p:spPr>
        <p:txBody>
          <a:bodyPr vert="horz" lIns="91438" tIns="45719" rIns="91438" bIns="457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B341D2-D236-4E4B-AD85-93435C895F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053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266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747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669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59442" algn="l" defTabSz="98377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51330" algn="l" defTabSz="98377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43219" algn="l" defTabSz="98377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35107" algn="l" defTabSz="98377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6647" y="2304017"/>
            <a:ext cx="9028669" cy="15898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3295" y="4202854"/>
            <a:ext cx="7435374" cy="18954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0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5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1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6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1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06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2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62FCD-4ED6-41F0-A124-409A5DF358AB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11806-0F8A-41EC-BACF-C877DEB12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40D8F-270B-4D92-907A-1B8F79FE21A9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516C7-3AE9-4F28-88F7-5F365218B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63" y="4765982"/>
            <a:ext cx="9028669" cy="1473059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063" y="3143557"/>
            <a:ext cx="9028669" cy="1622424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2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05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57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1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6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15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068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2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B7EF3-4E2A-4E8D-BCD5-C07D2B3CB003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EE15D-F096-45B5-9D6D-6E790A8794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7773" y="1871370"/>
            <a:ext cx="5462197" cy="529305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57001" y="1871370"/>
            <a:ext cx="5464040" cy="529305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A8283-F093-4A59-B451-F3A36E781E95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FB5A-AE8F-4D12-8476-B4BD49C96E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098" y="297016"/>
            <a:ext cx="9559767" cy="12361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1098" y="1660196"/>
            <a:ext cx="4693212" cy="6918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267" indent="0">
              <a:buNone/>
              <a:defRPr sz="2300" b="1"/>
            </a:lvl2pPr>
            <a:lvl3pPr marL="1030534" indent="0">
              <a:buNone/>
              <a:defRPr sz="2000" b="1"/>
            </a:lvl3pPr>
            <a:lvl4pPr marL="1545799" indent="0">
              <a:buNone/>
              <a:defRPr sz="1800" b="1"/>
            </a:lvl4pPr>
            <a:lvl5pPr marL="2061065" indent="0">
              <a:buNone/>
              <a:defRPr sz="1800" b="1"/>
            </a:lvl5pPr>
            <a:lvl6pPr marL="2576332" indent="0">
              <a:buNone/>
              <a:defRPr sz="1800" b="1"/>
            </a:lvl6pPr>
            <a:lvl7pPr marL="3091598" indent="0">
              <a:buNone/>
              <a:defRPr sz="1800" b="1"/>
            </a:lvl7pPr>
            <a:lvl8pPr marL="3606865" indent="0">
              <a:buNone/>
              <a:defRPr sz="1800" b="1"/>
            </a:lvl8pPr>
            <a:lvl9pPr marL="412213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1098" y="2352088"/>
            <a:ext cx="4693212" cy="427324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95812" y="1660196"/>
            <a:ext cx="4695055" cy="69189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267" indent="0">
              <a:buNone/>
              <a:defRPr sz="2300" b="1"/>
            </a:lvl2pPr>
            <a:lvl3pPr marL="1030534" indent="0">
              <a:buNone/>
              <a:defRPr sz="2000" b="1"/>
            </a:lvl3pPr>
            <a:lvl4pPr marL="1545799" indent="0">
              <a:buNone/>
              <a:defRPr sz="1800" b="1"/>
            </a:lvl4pPr>
            <a:lvl5pPr marL="2061065" indent="0">
              <a:buNone/>
              <a:defRPr sz="1800" b="1"/>
            </a:lvl5pPr>
            <a:lvl6pPr marL="2576332" indent="0">
              <a:buNone/>
              <a:defRPr sz="1800" b="1"/>
            </a:lvl6pPr>
            <a:lvl7pPr marL="3091598" indent="0">
              <a:buNone/>
              <a:defRPr sz="1800" b="1"/>
            </a:lvl7pPr>
            <a:lvl8pPr marL="3606865" indent="0">
              <a:buNone/>
              <a:defRPr sz="1800" b="1"/>
            </a:lvl8pPr>
            <a:lvl9pPr marL="412213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95812" y="2352088"/>
            <a:ext cx="4695055" cy="4273245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E7DEE-04C8-446C-BD54-92CABA4EE617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4D542-7530-48A1-88C0-45A6A17FE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B383F-97CB-4F1F-934B-0EF0E857E27A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875-8A4C-450B-9D09-96B7F6D3C8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CE941-632C-4A0A-85F4-FD5BE39DF6E6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A74A9-7D72-4B02-8F6E-D2C6224ADC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100" y="295298"/>
            <a:ext cx="3494553" cy="125673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52893" y="295300"/>
            <a:ext cx="5937972" cy="633003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1100" y="1552034"/>
            <a:ext cx="3494553" cy="5073298"/>
          </a:xfrm>
        </p:spPr>
        <p:txBody>
          <a:bodyPr/>
          <a:lstStyle>
            <a:lvl1pPr marL="0" indent="0">
              <a:buNone/>
              <a:defRPr sz="1600"/>
            </a:lvl1pPr>
            <a:lvl2pPr marL="515267" indent="0">
              <a:buNone/>
              <a:defRPr sz="1400"/>
            </a:lvl2pPr>
            <a:lvl3pPr marL="1030534" indent="0">
              <a:buNone/>
              <a:defRPr sz="1100"/>
            </a:lvl3pPr>
            <a:lvl4pPr marL="1545799" indent="0">
              <a:buNone/>
              <a:defRPr sz="1000"/>
            </a:lvl4pPr>
            <a:lvl5pPr marL="2061065" indent="0">
              <a:buNone/>
              <a:defRPr sz="1000"/>
            </a:lvl5pPr>
            <a:lvl6pPr marL="2576332" indent="0">
              <a:buNone/>
              <a:defRPr sz="1000"/>
            </a:lvl6pPr>
            <a:lvl7pPr marL="3091598" indent="0">
              <a:buNone/>
              <a:defRPr sz="1000"/>
            </a:lvl7pPr>
            <a:lvl8pPr marL="3606865" indent="0">
              <a:buNone/>
              <a:defRPr sz="1000"/>
            </a:lvl8pPr>
            <a:lvl9pPr marL="412213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EAB37-E321-40BF-BEE5-F3D60D89A9B9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96C78-5681-4C5B-A689-BB634BE69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1979" y="5191761"/>
            <a:ext cx="6373178" cy="61291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81979" y="662705"/>
            <a:ext cx="6373178" cy="4450080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15267" indent="0">
              <a:buNone/>
              <a:defRPr sz="3200"/>
            </a:lvl2pPr>
            <a:lvl3pPr marL="1030534" indent="0">
              <a:buNone/>
              <a:defRPr sz="2700"/>
            </a:lvl3pPr>
            <a:lvl4pPr marL="1545799" indent="0">
              <a:buNone/>
              <a:defRPr sz="2300"/>
            </a:lvl4pPr>
            <a:lvl5pPr marL="2061065" indent="0">
              <a:buNone/>
              <a:defRPr sz="2300"/>
            </a:lvl5pPr>
            <a:lvl6pPr marL="2576332" indent="0">
              <a:buNone/>
              <a:defRPr sz="2300"/>
            </a:lvl6pPr>
            <a:lvl7pPr marL="3091598" indent="0">
              <a:buNone/>
              <a:defRPr sz="2300"/>
            </a:lvl7pPr>
            <a:lvl8pPr marL="3606865" indent="0">
              <a:buNone/>
              <a:defRPr sz="2300"/>
            </a:lvl8pPr>
            <a:lvl9pPr marL="4122131" indent="0">
              <a:buNone/>
              <a:defRPr sz="23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1979" y="5804678"/>
            <a:ext cx="6373178" cy="870443"/>
          </a:xfrm>
        </p:spPr>
        <p:txBody>
          <a:bodyPr/>
          <a:lstStyle>
            <a:lvl1pPr marL="0" indent="0">
              <a:buNone/>
              <a:defRPr sz="1600"/>
            </a:lvl1pPr>
            <a:lvl2pPr marL="515267" indent="0">
              <a:buNone/>
              <a:defRPr sz="1400"/>
            </a:lvl2pPr>
            <a:lvl3pPr marL="1030534" indent="0">
              <a:buNone/>
              <a:defRPr sz="1100"/>
            </a:lvl3pPr>
            <a:lvl4pPr marL="1545799" indent="0">
              <a:buNone/>
              <a:defRPr sz="1000"/>
            </a:lvl4pPr>
            <a:lvl5pPr marL="2061065" indent="0">
              <a:buNone/>
              <a:defRPr sz="1000"/>
            </a:lvl5pPr>
            <a:lvl6pPr marL="2576332" indent="0">
              <a:buNone/>
              <a:defRPr sz="1000"/>
            </a:lvl6pPr>
            <a:lvl7pPr marL="3091598" indent="0">
              <a:buNone/>
              <a:defRPr sz="1000"/>
            </a:lvl7pPr>
            <a:lvl8pPr marL="3606865" indent="0">
              <a:buNone/>
              <a:defRPr sz="1000"/>
            </a:lvl8pPr>
            <a:lvl9pPr marL="412213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9803C-C64C-4701-91A3-60C42CF82F5C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1B2C8-F223-4752-A571-E375A135F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E6029-64A7-4F57-A1F6-4F5389D1F593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793F0-A9B5-4FE5-B208-85020B6D14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45687" y="321054"/>
            <a:ext cx="2775356" cy="68433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7771" y="321054"/>
            <a:ext cx="8150881" cy="68433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64E3-BC8D-4CFB-BD77-2F26918B2E7D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B229-2C4C-4E62-8A6B-B83E66E35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31813" y="296863"/>
            <a:ext cx="9558337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3053" tIns="51527" rIns="103053" bIns="515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1813" y="1730375"/>
            <a:ext cx="9558337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3053" tIns="51527" rIns="103053" bIns="515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1813" y="6873875"/>
            <a:ext cx="2478087" cy="395288"/>
          </a:xfrm>
          <a:prstGeom prst="rect">
            <a:avLst/>
          </a:prstGeom>
        </p:spPr>
        <p:txBody>
          <a:bodyPr vert="horz" lIns="103053" tIns="51527" rIns="103053" bIns="5152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5B17AB-833B-452B-B2B5-C0C897B615A1}" type="datetime1">
              <a:rPr lang="ru-RU"/>
              <a:pPr>
                <a:defRPr/>
              </a:pPr>
              <a:t>19.06.2019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29025" y="6873875"/>
            <a:ext cx="3363913" cy="395288"/>
          </a:xfrm>
          <a:prstGeom prst="rect">
            <a:avLst/>
          </a:prstGeom>
        </p:spPr>
        <p:txBody>
          <a:bodyPr vert="horz" lIns="103053" tIns="51527" rIns="103053" bIns="5152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12063" y="6873875"/>
            <a:ext cx="2478087" cy="395288"/>
          </a:xfrm>
          <a:prstGeom prst="rect">
            <a:avLst/>
          </a:prstGeom>
        </p:spPr>
        <p:txBody>
          <a:bodyPr vert="horz" lIns="103053" tIns="51527" rIns="103053" bIns="5152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C29388-27A7-4D7B-91E8-D8F467F010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hdr="0" ftr="0" dt="0"/>
  <p:txStyles>
    <p:titleStyle>
      <a:lvl1pPr algn="ctr" defTabSz="103028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30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defTabSz="1030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defTabSz="1030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defTabSz="103028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457200" algn="ctr" defTabSz="1030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914400" algn="ctr" defTabSz="1030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371600" algn="ctr" defTabSz="1030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1828800" algn="ctr" defTabSz="103028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85763" indent="-385763" algn="l" defTabSz="1030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6613" indent="-320675" algn="l" defTabSz="1030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7463" indent="-257175" algn="l" defTabSz="10302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3400" indent="-257175" algn="l" defTabSz="10302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17750" indent="-257175" algn="l" defTabSz="10302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3965" indent="-257633" algn="l" defTabSz="103053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9231" indent="-257633" algn="l" defTabSz="103053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4498" indent="-257633" algn="l" defTabSz="103053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9765" indent="-257633" algn="l" defTabSz="103053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267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0534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5799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1065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6332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1598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865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2131" algn="l" defTabSz="103053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09625" y="207963"/>
            <a:ext cx="9274175" cy="488950"/>
          </a:xfrm>
        </p:spPr>
        <p:txBody>
          <a:bodyPr rtlCol="0">
            <a:normAutofit fontScale="90000"/>
          </a:bodyPr>
          <a:lstStyle/>
          <a:p>
            <a:pPr defTabSz="1030534"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FF0000"/>
                </a:solidFill>
              </a:rPr>
              <a:t>ВНИМАНИЕ - ИНВАЗИВНЫЕ ЧУЖЕРОДНЫЕ РАСТЕНИЯ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237FC-D611-48B4-B490-9C5FE3605261}" type="slidenum">
              <a:rPr lang="ru-RU"/>
              <a:pPr>
                <a:defRPr/>
              </a:pPr>
              <a:t>1</a:t>
            </a:fld>
            <a:endParaRPr lang="ru-RU"/>
          </a:p>
        </p:txBody>
      </p:sp>
      <p:pic>
        <p:nvPicPr>
          <p:cNvPr id="2052" name="Содержимое 4" descr="66360_ec6fe4f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264400" y="636588"/>
            <a:ext cx="3357563" cy="3643312"/>
          </a:xfrm>
        </p:spPr>
      </p:pic>
      <p:sp>
        <p:nvSpPr>
          <p:cNvPr id="2053" name="Прямоугольник 5"/>
          <p:cNvSpPr>
            <a:spLocks noChangeArrowheads="1"/>
          </p:cNvSpPr>
          <p:nvPr/>
        </p:nvSpPr>
        <p:spPr bwMode="auto">
          <a:xfrm>
            <a:off x="3381375" y="708025"/>
            <a:ext cx="385921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200"/>
              <a:t>Гомельский областной комитет природных ресурсов и охраны окружающей среды напоминает об установленной статьей 9 Закона Республики Беларусь «О растительном мире» обязанности землепользователей по регулированию распространения и численности инвазивных  чужеродных видов растений, перечень которых определен постановлением Совета Министров Республики Беларусь от 07.12.2016 № 1002. </a:t>
            </a:r>
          </a:p>
        </p:txBody>
      </p:sp>
      <p:pic>
        <p:nvPicPr>
          <p:cNvPr id="2054" name="Рисунок 6" descr="C:\Users\NSC\AppData\Local\Microsoft\Windows\Temporary Internet Files\Content.Word\IMG_2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6588"/>
            <a:ext cx="3409950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452813" y="2493963"/>
          <a:ext cx="3787775" cy="1937388"/>
        </p:xfrm>
        <a:graphic>
          <a:graphicData uri="http://schemas.openxmlformats.org/drawingml/2006/table">
            <a:tbl>
              <a:tblPr/>
              <a:tblGrid>
                <a:gridCol w="1146175"/>
                <a:gridCol w="1565275"/>
                <a:gridCol w="1076325"/>
              </a:tblGrid>
              <a:tr h="160338">
                <a:tc gridSpan="3"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видов растений</a:t>
                      </a:r>
                    </a:p>
                  </a:txBody>
                  <a:tcPr marL="3810" marR="381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русском языке</a:t>
                      </a:r>
                    </a:p>
                  </a:txBody>
                  <a:tcPr marL="3810" marR="381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латинском языке</a:t>
                      </a:r>
                    </a:p>
                  </a:txBody>
                  <a:tcPr marL="3810" marR="381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белорусском языке</a:t>
                      </a:r>
                    </a:p>
                  </a:txBody>
                  <a:tcPr marL="3810" marR="381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Борщевик Сосновского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Heracleum sosnowskyi Maxim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Баршчэўнiк Сасноўскага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Борщевик Мантегацци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Heracleum mantegazzianum Somm. et Levier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Баршчэўнiк Мантэгацы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Золотарник канадский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Solidago сanadensis L.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Сумнiк канадскi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Золотарник гигантский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Solidago gigantean Ait.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Сумнiк гiганцкi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Клен ясенелистный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Acer negundo L.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Клён ясенелiсты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Конопля посевная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Cannabis sativa L.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Каноплi пасяўныя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Мак cнотворный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Papaver somniferum L.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 cнатворны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Робиния лжеакация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Robinia pseudoacacia I. 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Рабiнiя псеўдаакацыя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Эхиноцистис лопастной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Echinocystis lobata (Michx.) Torr. et Gray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Эхiнацысцiс лопасцевы</a:t>
                      </a:r>
                    </a:p>
                  </a:txBody>
                  <a:tcPr marL="3810" marR="38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4565650"/>
          <a:ext cx="10621963" cy="2773680"/>
        </p:xfrm>
        <a:graphic>
          <a:graphicData uri="http://schemas.openxmlformats.org/drawingml/2006/table">
            <a:tbl>
              <a:tblPr/>
              <a:tblGrid>
                <a:gridCol w="10621963"/>
              </a:tblGrid>
              <a:tr h="2643188">
                <a:tc>
                  <a:txBody>
                    <a:bodyPr/>
                    <a:lstStyle/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Способы регулирования распространения и численности видов растений (за исключением деревьев и кустарников):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 ручной способ, который заключается: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в перерубании корней растений лопатой на минимальной глубине 10 см и удалении растений и производится два раза в год (ранней весной и в середине лета). Удаление растений этим способом должно производиться до начала цветения. Данный способ применяется при удалении единичных растений или небольших популяций (до 200 растений);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в скашивании растений в том числе в труднодоступных для техники местах, по обочинам дорог, на участках под лесопосадками, канавами, на приусадебных участках, в парках. Скашивание необходимо производить не менее трех раз в сезон начиная с весны до начала цветения растений;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 механический способ, который заключается в удалении растений с использованием техники и может применяться для удаления популяций растений в том числе вдоль автомобильных дорог и железнодорожных путей, на землях населенных пунктов. Удаление растений этим способом производится не менее трех раз в сезон начиная с весны до начала цветения растений;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 химический способ, который заключается в применении пестицидов в соответствии с законодательством. Применять пестициды необходимо ранней весной в период начала вегетации растений (фаза розетки листьев) и повторно - после скашивания растений в начале отрастания листьев. Необходимость повторного применения пестицидов определяется количеством вегетирующих растений. После обработки пестицидами применяется глубокая вспашка сельскохозяйственных территорий с оборотом пласта.</a:t>
                      </a:r>
                    </a:p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Регулирование распространения и численности деревьев и кустарников, относящихся к видам, распространение и численность которых подлежат регулированию, производится путем:</a:t>
                      </a:r>
                    </a:p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удаления стволовой части деревьев и кустарников, выкорчевки пней ручным способом;</a:t>
                      </a:r>
                    </a:p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удаления проростков и молодых экземпляров деревьев и кустарников механическим либо химическим способом.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7526338" y="4351338"/>
          <a:ext cx="3095625" cy="167640"/>
        </p:xfrm>
        <a:graphic>
          <a:graphicData uri="http://schemas.openxmlformats.org/drawingml/2006/table">
            <a:tbl>
              <a:tblPr/>
              <a:tblGrid>
                <a:gridCol w="1787525"/>
                <a:gridCol w="1308100"/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Золотарник канадский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30288" rtl="0" eaLnBrk="1" fontAlgn="base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Сумнiк канадскi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0" y="4351338"/>
          <a:ext cx="3308350" cy="202311"/>
        </p:xfrm>
        <a:graphic>
          <a:graphicData uri="http://schemas.openxmlformats.org/drawingml/2006/table">
            <a:tbl>
              <a:tblPr/>
              <a:tblGrid>
                <a:gridCol w="1598613"/>
                <a:gridCol w="1709737"/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1030288" rtl="0" eaLnBrk="1" fontAlgn="base" latinLnBrk="0" hangingPunct="1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Борщевик Сосновского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952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030288" rtl="0" eaLnBrk="1" fontAlgn="base" latinLnBrk="0" hangingPunct="1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Баршчэўнiк Сасноўскага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952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4979</TotalTime>
  <Words>181</Words>
  <Application>Microsoft Office PowerPoint</Application>
  <PresentationFormat>Произвольный</PresentationFormat>
  <Paragraphs>48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 ВНИМАНИЕ - ИНВАЗИВНЫЕ ЧУЖЕРОДНЫЕ РАСТЕНИЯ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393</cp:revision>
  <dcterms:created xsi:type="dcterms:W3CDTF">2010-05-24T07:37:11Z</dcterms:created>
  <dcterms:modified xsi:type="dcterms:W3CDTF">2019-06-19T06:35:09Z</dcterms:modified>
</cp:coreProperties>
</file>